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6"/>
  </p:notesMasterIdLst>
  <p:sldIdLst>
    <p:sldId id="256" r:id="rId4"/>
    <p:sldId id="259" r:id="rId5"/>
    <p:sldId id="260" r:id="rId7"/>
    <p:sldId id="326" r:id="rId8"/>
    <p:sldId id="325" r:id="rId9"/>
    <p:sldId id="327" r:id="rId10"/>
    <p:sldId id="329" r:id="rId11"/>
    <p:sldId id="332" r:id="rId12"/>
    <p:sldId id="334" r:id="rId13"/>
    <p:sldId id="335" r:id="rId14"/>
    <p:sldId id="333" r:id="rId15"/>
    <p:sldId id="331" r:id="rId16"/>
    <p:sldId id="336" r:id="rId17"/>
    <p:sldId id="328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280" r:id="rId27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选手作品" id="{9A73E056-1426-4050-A863-0597B738A9F1}">
          <p14:sldIdLst>
            <p14:sldId id="256"/>
            <p14:sldId id="259"/>
            <p14:sldId id="260"/>
            <p14:sldId id="326"/>
            <p14:sldId id="325"/>
            <p14:sldId id="327"/>
            <p14:sldId id="329"/>
            <p14:sldId id="332"/>
            <p14:sldId id="334"/>
            <p14:sldId id="335"/>
            <p14:sldId id="333"/>
            <p14:sldId id="331"/>
            <p14:sldId id="336"/>
            <p14:sldId id="328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723"/>
    <a:srgbClr val="BA1C23"/>
    <a:srgbClr val="A78557"/>
    <a:srgbClr val="D9CEB2"/>
    <a:srgbClr val="FEF8DE"/>
    <a:srgbClr val="AD865E"/>
    <a:srgbClr val="E3B98E"/>
    <a:srgbClr val="A57F56"/>
    <a:srgbClr val="D8AF86"/>
    <a:srgbClr val="565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3" autoAdjust="0"/>
    <p:restoredTop sz="94669"/>
  </p:normalViewPr>
  <p:slideViewPr>
    <p:cSldViewPr snapToGrid="0" showGuides="1">
      <p:cViewPr varScale="1">
        <p:scale>
          <a:sx n="92" d="100"/>
          <a:sy n="92" d="100"/>
        </p:scale>
        <p:origin x="192" y="1016"/>
      </p:cViewPr>
      <p:guideLst>
        <p:guide orient="horz" pos="3886"/>
        <p:guide pos="39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A936A-9A13-4042-8584-7FFDAD040C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71600-EFCF-4A63-82E2-D1BF68BF53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jpe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8470" y="2503805"/>
            <a:ext cx="87350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spc="300" dirty="0">
                <a:ln w="9525">
                  <a:noFill/>
                </a:ln>
                <a:solidFill>
                  <a:schemeClr val="tx1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“</a:t>
            </a:r>
            <a:r>
              <a:rPr kumimoji="1" lang="zh-CN" altLang="en-US" sz="5400" b="1" spc="300" dirty="0">
                <a:ln w="9525">
                  <a:noFill/>
                </a:ln>
                <a:solidFill>
                  <a:schemeClr val="tx1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信任的进化</a:t>
            </a:r>
            <a:r>
              <a:rPr kumimoji="1" lang="en-US" altLang="zh-CN" sz="5400" b="1" spc="300" dirty="0">
                <a:ln w="9525">
                  <a:noFill/>
                </a:ln>
                <a:solidFill>
                  <a:schemeClr val="tx1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“Netlogo</a:t>
            </a:r>
            <a:r>
              <a:rPr kumimoji="1" lang="zh-CN" altLang="en-US" sz="5400" b="1" spc="300" dirty="0">
                <a:ln w="9525">
                  <a:noFill/>
                </a:ln>
                <a:solidFill>
                  <a:schemeClr val="tx1"/>
                </a:soli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仿真</a:t>
            </a:r>
            <a:endParaRPr kumimoji="1" lang="zh-CN" altLang="en-US" sz="5400" b="1" spc="300" dirty="0">
              <a:ln w="9525">
                <a:noFill/>
              </a:ln>
              <a:solidFill>
                <a:schemeClr val="tx1"/>
              </a:solidFill>
              <a:latin typeface="Source Han Sans SC Heavy" panose="020B0500000000000000" pitchFamily="34" charset="-128"/>
              <a:ea typeface="Source Han Sans SC Heavy" panose="020B0500000000000000" pitchFamily="34" charset="-128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849244" y="4131945"/>
            <a:ext cx="5507355" cy="1318921"/>
            <a:chOff x="4095764" y="4772657"/>
            <a:chExt cx="2999207" cy="768890"/>
          </a:xfrm>
        </p:grpSpPr>
        <p:sp>
          <p:nvSpPr>
            <p:cNvPr id="22" name="文本框 21"/>
            <p:cNvSpPr txBox="1"/>
            <p:nvPr/>
          </p:nvSpPr>
          <p:spPr>
            <a:xfrm>
              <a:off x="5454131" y="5380887"/>
              <a:ext cx="1640840" cy="160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2022</a:t>
              </a:r>
              <a:r>
                <a:rPr kumimoji="1" lang="zh-CN" altLang="en-US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年</a:t>
              </a:r>
              <a:r>
                <a:rPr kumimoji="1" lang="en-US" altLang="zh-CN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12</a:t>
              </a:r>
              <a:r>
                <a:rPr kumimoji="1" lang="zh-CN" altLang="en-US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月</a:t>
              </a:r>
              <a:r>
                <a:rPr kumimoji="1" lang="en-US" altLang="zh-CN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12</a:t>
              </a:r>
              <a:r>
                <a:rPr kumimoji="1" lang="zh-CN" altLang="en-US" sz="1200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日</a:t>
              </a:r>
              <a:endParaRPr kumimoji="1" lang="zh-CN" altLang="en-US" sz="1200" spc="300" dirty="0"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46639" y="4772657"/>
              <a:ext cx="1452880" cy="196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小组</a:t>
              </a:r>
              <a:r>
                <a:rPr kumimoji="1" lang="zh-CN" altLang="en-US" sz="1600" spc="9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成员</a:t>
              </a:r>
              <a:endParaRPr kumimoji="1" lang="zh-CN" altLang="en-US" sz="1600" spc="900" dirty="0"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095764" y="5019941"/>
              <a:ext cx="2999207" cy="25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Source Han Serif SC" panose="02020400000000000000" pitchFamily="18" charset="-128"/>
                  <a:ea typeface="Source Han Serif SC" panose="02020400000000000000" pitchFamily="18" charset="-128"/>
                </a:rPr>
                <a:t>史杰佳、马志勇、李星泽、周</a:t>
              </a:r>
              <a:r>
                <a:rPr kumimoji="1" lang="zh-CN" altLang="en-US" sz="2200" b="1" spc="300" dirty="0">
                  <a:latin typeface="Source Han Serif SC" panose="02020400000000000000" pitchFamily="18" charset="-128"/>
                  <a:ea typeface="Source Han Serif SC" panose="02020400000000000000" pitchFamily="18" charset="-128"/>
                </a:rPr>
                <a:t>易</a:t>
              </a:r>
              <a:endParaRPr kumimoji="1" lang="zh-CN" altLang="en-US" sz="2200" b="1" spc="300" dirty="0">
                <a:latin typeface="Source Han Serif SC" panose="02020400000000000000" pitchFamily="18" charset="-128"/>
                <a:ea typeface="Source Han Serif SC" panose="02020400000000000000" pitchFamily="18" charset="-128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仿真工具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605" y="1033145"/>
            <a:ext cx="110483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仿真工具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选择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70" y="2689225"/>
            <a:ext cx="2458720" cy="241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981450" y="2132330"/>
            <a:ext cx="6839585" cy="348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Netlogo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多主体建模，适合进行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信任的进化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中各角色及之间行为的仿真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用户手册详细清晰，语法可查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3.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案例多，可以从已有案例中进行学习，寻找灵感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 </a:t>
            </a: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18886" y="1587570"/>
            <a:ext cx="248793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ZhenyanGB" panose="02010600030101010101" pitchFamily="2" charset="-122"/>
                <a:ea typeface="ZhenyanGB" panose="02010600030101010101" pitchFamily="2" charset="-122"/>
              </a:rPr>
              <a:t>03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ZhenyanGB" panose="02010600030101010101" pitchFamily="2" charset="-122"/>
              <a:ea typeface="ZhenyanGB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10342" y="3573006"/>
            <a:ext cx="5602147" cy="1398856"/>
            <a:chOff x="1138766" y="2958780"/>
            <a:chExt cx="5602147" cy="1398856"/>
          </a:xfrm>
        </p:grpSpPr>
        <p:sp>
          <p:nvSpPr>
            <p:cNvPr id="14" name="文本框 13"/>
            <p:cNvSpPr txBox="1"/>
            <p:nvPr/>
          </p:nvSpPr>
          <p:spPr>
            <a:xfrm>
              <a:off x="1654599" y="2958780"/>
              <a:ext cx="3994785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    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实现过程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8766" y="3835666"/>
              <a:ext cx="560214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实现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过程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0220" y="2078923"/>
            <a:ext cx="7792860" cy="26542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9605" y="1144905"/>
            <a:ext cx="11048365" cy="5123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重点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问题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如何进行不同角色的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模拟？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进行多个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breed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的创建，然后为不同角色初始化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参数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如何模拟角色之间的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零和博弈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设置</a:t>
            </a:r>
            <a:r>
              <a:rPr kumimoji="1" lang="zh-CN" sz="2000" b="1" spc="300" dirty="0">
                <a:latin typeface="黑体" panose="02010609060101010101" charset="-122"/>
                <a:ea typeface="黑体" panose="02010609060101010101" charset="-122"/>
              </a:rPr>
              <a:t>【合作】、【</a:t>
            </a:r>
            <a:r>
              <a:rPr kumimoji="1" lang="zh-CN" sz="2000" b="1" spc="300" dirty="0">
                <a:latin typeface="黑体" panose="02010609060101010101" charset="-122"/>
                <a:ea typeface="黑体" panose="02010609060101010101" charset="-122"/>
              </a:rPr>
              <a:t>欺骗】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动作，角色相遇时进行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交易，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若合作则自身金钱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-1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、对方金钱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+3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，不合作则金钱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不变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3.如何模拟表示结果？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为角色设置金钱，当角色移动时候，消耗金钱，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indent="457200"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金钱为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时候死亡，通过折线图可视化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表示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602345" y="1753235"/>
            <a:ext cx="91440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430" y="3339465"/>
            <a:ext cx="3097530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430" y="4779645"/>
            <a:ext cx="2618740" cy="1436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实现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过程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605" y="1144905"/>
            <a:ext cx="4023360" cy="1022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实现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逻辑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1650" y="2167255"/>
            <a:ext cx="1625600" cy="348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创建</a:t>
            </a:r>
            <a:r>
              <a:rPr lang="en-US" altLang="zh-CN" b="1">
                <a:solidFill>
                  <a:schemeClr val="tx1"/>
                </a:solidFill>
              </a:rPr>
              <a:t>breed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ALWAYS_COOPERATES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ALWAYS_CHEATS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RANDOMS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COPYCATS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GRUDGERS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... ...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3035" y="2167255"/>
            <a:ext cx="1625600" cy="348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初始化</a:t>
            </a:r>
            <a:r>
              <a:rPr lang="en-US" altLang="zh-CN" b="1">
                <a:solidFill>
                  <a:schemeClr val="tx1"/>
                </a:solidFill>
              </a:rPr>
              <a:t>breed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color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shape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size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money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intention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trust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... ...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3" idx="3"/>
            <a:endCxn id="4" idx="1"/>
          </p:cNvCxnSpPr>
          <p:nvPr/>
        </p:nvCxnSpPr>
        <p:spPr>
          <a:xfrm>
            <a:off x="2127250" y="3910965"/>
            <a:ext cx="5657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884420" y="2167255"/>
            <a:ext cx="1793875" cy="348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角色运动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wiggle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move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check-if-broken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meet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change_mind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random_mind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... ...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318635" y="3910965"/>
            <a:ext cx="5657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244080" y="2167255"/>
            <a:ext cx="2014855" cy="348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进行博弈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判断</a:t>
            </a:r>
            <a:r>
              <a:rPr lang="en-US" altLang="zh-CN">
                <a:solidFill>
                  <a:schemeClr val="tx1"/>
                </a:solidFill>
              </a:rPr>
              <a:t>intention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为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cooperate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为</a:t>
            </a:r>
            <a:r>
              <a:rPr lang="en-US" altLang="zh-CN">
                <a:solidFill>
                  <a:schemeClr val="tx1"/>
                </a:solidFill>
              </a:rPr>
              <a:t>0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cheat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185535" y="4326255"/>
            <a:ext cx="1050290" cy="107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824720" y="2167255"/>
            <a:ext cx="1657985" cy="348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改变参数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money</a:t>
            </a:r>
            <a:r>
              <a:rPr lang="zh-CN" altLang="en-US">
                <a:solidFill>
                  <a:schemeClr val="tx1"/>
                </a:solidFill>
              </a:rPr>
              <a:t>增加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trust</a:t>
            </a:r>
            <a:r>
              <a:rPr lang="zh-CN" altLang="en-US">
                <a:solidFill>
                  <a:schemeClr val="tx1"/>
                </a:solidFill>
              </a:rPr>
              <a:t>改变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intention</a:t>
            </a:r>
            <a:r>
              <a:rPr lang="zh-CN" altLang="en-US">
                <a:solidFill>
                  <a:schemeClr val="tx1"/>
                </a:solidFill>
              </a:rPr>
              <a:t>改变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... ...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258935" y="3910965"/>
            <a:ext cx="5657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2" idx="2"/>
          </p:cNvCxnSpPr>
          <p:nvPr/>
        </p:nvCxnSpPr>
        <p:spPr>
          <a:xfrm flipH="1">
            <a:off x="10648950" y="5654675"/>
            <a:ext cx="508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765165" y="6090285"/>
            <a:ext cx="4883785" cy="10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775960" y="5654675"/>
            <a:ext cx="0" cy="4362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实现过程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385" y="1898650"/>
            <a:ext cx="6130925" cy="40659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1965" y="1156335"/>
            <a:ext cx="4505960" cy="473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问题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发现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模拟过程中，万年小粉红总是最先灭绝，而黑帮老铁和千年老油条总是可以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活的最久，与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信任的进化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中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结果相差较大</a:t>
            </a: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实现过程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10418445" cy="1912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问题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分析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intention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trust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等参数，没有对不同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breed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进行区分。角色之间没有辨识能力，不同角色之间无法建立信任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通俗来讲，类似于一个人被电话诈骗后，转头将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10086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拉黑，与实际不符</a:t>
            </a: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228408" y="3490913"/>
            <a:ext cx="733425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2884488" y="3310255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2173605" y="3989705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6765" y="3618865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849370" y="3989705"/>
            <a:ext cx="1580515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54755" y="3681095"/>
            <a:ext cx="198755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intention=0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5641658" y="3310255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右箭头 9"/>
          <p:cNvSpPr/>
          <p:nvPr/>
        </p:nvSpPr>
        <p:spPr>
          <a:xfrm>
            <a:off x="6963410" y="3999865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1175" y="358902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8031480" y="3401695"/>
            <a:ext cx="91440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8995728" y="3287395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9748203" y="3287078"/>
            <a:ext cx="962024" cy="1266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实现过程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11186160" cy="4733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问题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解决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学习了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netlogo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的拓展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能力：数组，将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intention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trust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等与具体角色印象相关的属性设置为数组，下标为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至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7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，分别代表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8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个角色</a:t>
            </a: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1264603" y="4036378"/>
            <a:ext cx="733425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2920683" y="3855720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2209800" y="4535170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2960" y="416433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885565" y="4535170"/>
            <a:ext cx="1580515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5045" y="3947160"/>
            <a:ext cx="251269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i</a:t>
            </a:r>
            <a:r>
              <a:rPr kumimoji="1" lang="zh-CN" altLang="en-US" sz="1400" b="1" spc="300" dirty="0">
                <a:latin typeface="黑体" panose="02010609060101010101" charset="-122"/>
                <a:ea typeface="黑体" panose="02010609060101010101" charset="-122"/>
              </a:rPr>
              <a:t>是欺骗其角色的编号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intention[i]=0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5677853" y="3855720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右箭头 9"/>
          <p:cNvSpPr/>
          <p:nvPr/>
        </p:nvSpPr>
        <p:spPr>
          <a:xfrm>
            <a:off x="6915785" y="3980815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42735" y="357632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cooperate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 flipH="1">
            <a:off x="7983855" y="3382645"/>
            <a:ext cx="91440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8948103" y="3268345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 flipH="1">
            <a:off x="9700578" y="3268028"/>
            <a:ext cx="962024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右箭头 34"/>
          <p:cNvSpPr/>
          <p:nvPr/>
        </p:nvSpPr>
        <p:spPr>
          <a:xfrm>
            <a:off x="6959600" y="5355590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77685" y="4944745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0" name="图片 39"/>
          <p:cNvPicPr/>
          <p:nvPr/>
        </p:nvPicPr>
        <p:blipFill>
          <a:blip r:embed="rId4"/>
          <a:stretch>
            <a:fillRect/>
          </a:stretch>
        </p:blipFill>
        <p:spPr>
          <a:xfrm flipH="1">
            <a:off x="8074343" y="4824413"/>
            <a:ext cx="733425" cy="1095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18886" y="1587570"/>
            <a:ext cx="248793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ZhenyanGB" panose="02010600030101010101" pitchFamily="2" charset="-122"/>
                <a:ea typeface="ZhenyanGB" panose="02010600030101010101" pitchFamily="2" charset="-122"/>
              </a:rPr>
              <a:t>04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ZhenyanGB" panose="02010600030101010101" pitchFamily="2" charset="-122"/>
              <a:ea typeface="ZhenyanGB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10342" y="3573006"/>
            <a:ext cx="5602147" cy="1398856"/>
            <a:chOff x="1138766" y="2958780"/>
            <a:chExt cx="5602147" cy="1398856"/>
          </a:xfrm>
        </p:grpSpPr>
        <p:sp>
          <p:nvSpPr>
            <p:cNvPr id="14" name="文本框 13"/>
            <p:cNvSpPr txBox="1"/>
            <p:nvPr/>
          </p:nvSpPr>
          <p:spPr>
            <a:xfrm>
              <a:off x="1654599" y="2958780"/>
              <a:ext cx="3988435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    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结果分析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8766" y="3835666"/>
              <a:ext cx="560214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5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结果分析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5388610" cy="501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结果</a:t>
            </a:r>
            <a:r>
              <a:rPr kumimoji="1" lang="en-US" altLang="zh-CN" sz="2800" b="1" spc="300" dirty="0">
                <a:latin typeface="黑体" panose="02010609060101010101" charset="-122"/>
                <a:ea typeface="黑体" panose="02010609060101010101" charset="-122"/>
              </a:rPr>
              <a:t>1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设置每类【角色人数】为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100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人，每人【起始金钱】为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200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，【走路消耗】为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，【合作】的花费为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，对方收益为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3</a:t>
            </a: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万年小粉红和福尔摩星儿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活得时间最长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【双赢】并非不可能，条件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合适，最纯粹的付出也能得到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好结果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75" y="1557020"/>
            <a:ext cx="5760085" cy="338772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7300595" y="4894580"/>
            <a:ext cx="91440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6"/>
          <a:stretch>
            <a:fillRect/>
          </a:stretch>
        </p:blipFill>
        <p:spPr>
          <a:xfrm>
            <a:off x="8596313" y="4875530"/>
            <a:ext cx="790575" cy="1181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5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结果分析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5388610" cy="501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结果</a:t>
            </a:r>
            <a:r>
              <a:rPr kumimoji="1" lang="en-US" altLang="zh-CN" sz="2800" b="1" spc="300" dirty="0">
                <a:latin typeface="黑体" panose="02010609060101010101" charset="-122"/>
                <a:ea typeface="黑体" panose="02010609060101010101" charset="-122"/>
              </a:rPr>
              <a:t>2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但双赢的条件并不容易，当只把收益改为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↓1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）时，可以看到千年老油条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活的最久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只把人数都调整为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时，发现小粉红也没有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优势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信任的达成需要重复的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互动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0" y="1271905"/>
            <a:ext cx="4359275" cy="244157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10698163" y="2617788"/>
            <a:ext cx="733425" cy="1095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YWHVL~JTUEX]GNZCIH7P3)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3881755"/>
            <a:ext cx="4359275" cy="2404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3392" y="260058"/>
            <a:ext cx="2084385" cy="693697"/>
            <a:chOff x="623392" y="260058"/>
            <a:chExt cx="2084385" cy="693697"/>
          </a:xfrm>
        </p:grpSpPr>
        <p:sp>
          <p:nvSpPr>
            <p:cNvPr id="11" name="文本框 10"/>
            <p:cNvSpPr txBox="1"/>
            <p:nvPr/>
          </p:nvSpPr>
          <p:spPr>
            <a:xfrm>
              <a:off x="857591" y="553645"/>
              <a:ext cx="18501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ource Han Sans SC Medium" panose="020B0500000000000000" pitchFamily="34" charset="-128"/>
                  <a:ea typeface="Source Han Sans SC Medium" panose="020B0500000000000000" pitchFamily="34" charset="-128"/>
                </a:rPr>
                <a:t>CONTENTS</a:t>
              </a:r>
              <a:endParaRPr kumimoji="1" lang="zh-CN" altLang="en-US" sz="2000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 Medium" panose="020B0500000000000000" pitchFamily="34" charset="-128"/>
                <a:ea typeface="Source Han Sans SC Medium" panose="020B0500000000000000" pitchFamily="34" charset="-128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目录</a:t>
              </a:r>
              <a:endParaRPr kumimoji="1" lang="zh-CN" altLang="en-US" sz="3200" b="1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68945" y="2189165"/>
            <a:ext cx="2132465" cy="1197483"/>
            <a:chOff x="1232604" y="1595937"/>
            <a:chExt cx="2132465" cy="1197483"/>
          </a:xfrm>
        </p:grpSpPr>
        <p:sp>
          <p:nvSpPr>
            <p:cNvPr id="14" name="文本框 13"/>
            <p:cNvSpPr txBox="1"/>
            <p:nvPr/>
          </p:nvSpPr>
          <p:spPr>
            <a:xfrm>
              <a:off x="1232604" y="1595937"/>
              <a:ext cx="12202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6569" y="2209855"/>
              <a:ext cx="19685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3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</a:rPr>
                <a:t>选题动机</a:t>
              </a:r>
              <a:endParaRPr kumimoji="1" lang="zh-CN" altLang="en-US" sz="3200" b="1" spc="3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37203" y="2189165"/>
            <a:ext cx="2132465" cy="1197483"/>
            <a:chOff x="1232604" y="1595937"/>
            <a:chExt cx="2132465" cy="1197483"/>
          </a:xfrm>
        </p:grpSpPr>
        <p:sp>
          <p:nvSpPr>
            <p:cNvPr id="18" name="文本框 17"/>
            <p:cNvSpPr txBox="1"/>
            <p:nvPr/>
          </p:nvSpPr>
          <p:spPr>
            <a:xfrm>
              <a:off x="1232604" y="1595937"/>
              <a:ext cx="122180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6569" y="2209855"/>
              <a:ext cx="19685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kumimoji="1" lang="zh-CN" altLang="en-US" sz="3200" b="1" spc="3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仿真工具</a:t>
              </a:r>
              <a:endParaRPr kumimoji="1" lang="zh-CN" altLang="en-US" sz="3200" b="1" spc="300" dirty="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2968" y="4113374"/>
            <a:ext cx="2132465" cy="1197483"/>
            <a:chOff x="1232604" y="1595937"/>
            <a:chExt cx="2132465" cy="1197483"/>
          </a:xfrm>
        </p:grpSpPr>
        <p:sp>
          <p:nvSpPr>
            <p:cNvPr id="30" name="文本框 29"/>
            <p:cNvSpPr txBox="1"/>
            <p:nvPr/>
          </p:nvSpPr>
          <p:spPr>
            <a:xfrm>
              <a:off x="1232604" y="1595937"/>
              <a:ext cx="121700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6569" y="2209855"/>
              <a:ext cx="19685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kumimoji="1" lang="zh-CN" altLang="en-US" sz="3200" b="1" spc="3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实现过程</a:t>
              </a:r>
              <a:endParaRPr kumimoji="1" lang="zh-CN" altLang="en-US" sz="3200" b="1" spc="300" dirty="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31226" y="4113374"/>
            <a:ext cx="2132465" cy="1197483"/>
            <a:chOff x="1232604" y="1595937"/>
            <a:chExt cx="2132465" cy="1197483"/>
          </a:xfrm>
        </p:grpSpPr>
        <p:sp>
          <p:nvSpPr>
            <p:cNvPr id="34" name="文本框 33"/>
            <p:cNvSpPr txBox="1"/>
            <p:nvPr/>
          </p:nvSpPr>
          <p:spPr>
            <a:xfrm>
              <a:off x="1232604" y="1595937"/>
              <a:ext cx="122822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96569" y="2209855"/>
              <a:ext cx="19685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kumimoji="1" lang="zh-CN" altLang="en-US" sz="3200" b="1" spc="300" dirty="0">
                  <a:latin typeface="黑体" panose="02010609060101010101" charset="-122"/>
                  <a:ea typeface="黑体" panose="02010609060101010101" charset="-122"/>
                  <a:sym typeface="+mn-ea"/>
                </a:rPr>
                <a:t>结果分析</a:t>
              </a:r>
              <a:endParaRPr kumimoji="1" lang="zh-CN" altLang="en-US" sz="3200" b="1" spc="300" dirty="0"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5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结果分析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5388610" cy="501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结果</a:t>
            </a:r>
            <a:r>
              <a:rPr kumimoji="1" lang="en-US" altLang="zh-CN" sz="2800" b="1" spc="300" dirty="0">
                <a:latin typeface="黑体" panose="02010609060101010101" charset="-122"/>
                <a:ea typeface="黑体" panose="02010609060101010101" charset="-122"/>
              </a:rPr>
              <a:t>3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思考：为什么在结果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中，福尔摩星儿没有明显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优势？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只将复读机的数量设置为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0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，观察到福尔摩星儿相对于万年小粉红的优势显著（尽管破坏了双赢条件，老油条又一次活到了最后）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85" y="2199005"/>
            <a:ext cx="5474335" cy="3014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5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结果分析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10555605" cy="501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结果</a:t>
            </a:r>
            <a:r>
              <a:rPr kumimoji="1" lang="en-US" altLang="zh-CN" sz="2800" b="1" spc="300" dirty="0">
                <a:latin typeface="黑体" panose="02010609060101010101" charset="-122"/>
                <a:ea typeface="黑体" panose="02010609060101010101" charset="-122"/>
              </a:rPr>
              <a:t>3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为什么复读机数量减少，会使福尔摩星儿相对于万年小粉红更有优势？换言之，为什么复读机对万年小粉红更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友好？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哪怕只有一次欺骗，双方彼此印象放大它时，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也会形成信任的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崩塌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 flipH="1">
            <a:off x="2647633" y="2983230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1936750" y="3704590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19910" y="333375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933768" y="3030855"/>
            <a:ext cx="790575" cy="118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右箭头 11"/>
          <p:cNvSpPr/>
          <p:nvPr/>
        </p:nvSpPr>
        <p:spPr>
          <a:xfrm>
            <a:off x="3612515" y="3704590"/>
            <a:ext cx="1580515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8199755" y="3704590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0425" y="3103880"/>
            <a:ext cx="199898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trust[</a:t>
            </a: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j]=0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intention[j]=0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5512753" y="3009265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右箭头 19"/>
          <p:cNvSpPr/>
          <p:nvPr/>
        </p:nvSpPr>
        <p:spPr>
          <a:xfrm>
            <a:off x="6379210" y="3704590"/>
            <a:ext cx="499110" cy="289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05550" y="333375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3" name="图片 32"/>
          <p:cNvPicPr/>
          <p:nvPr/>
        </p:nvPicPr>
        <p:blipFill>
          <a:blip r:embed="rId5"/>
          <a:stretch>
            <a:fillRect/>
          </a:stretch>
        </p:blipFill>
        <p:spPr>
          <a:xfrm flipH="1">
            <a:off x="7143433" y="3056890"/>
            <a:ext cx="790575" cy="118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8038465" y="333375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cheat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45600" y="3663950"/>
            <a:ext cx="134747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1400" b="1" spc="300" dirty="0">
                <a:latin typeface="黑体" panose="02010609060101010101" charset="-122"/>
                <a:ea typeface="黑体" panose="02010609060101010101" charset="-122"/>
              </a:rPr>
              <a:t>... ...</a:t>
            </a:r>
            <a:endParaRPr kumimoji="1" lang="en-US" altLang="zh-CN" sz="14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5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结果分析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965" y="1156335"/>
            <a:ext cx="10555605" cy="501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结果</a:t>
            </a:r>
            <a:r>
              <a:rPr kumimoji="1" lang="en-US" altLang="zh-CN" sz="2800" b="1" spc="300" dirty="0">
                <a:latin typeface="黑体" panose="02010609060101010101" charset="-122"/>
                <a:ea typeface="黑体" panose="02010609060101010101" charset="-122"/>
              </a:rPr>
              <a:t>N—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进一步研究思路讨论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4"/>
          <a:srcRect t="12850" b="11680"/>
          <a:stretch>
            <a:fillRect/>
          </a:stretch>
        </p:blipFill>
        <p:spPr>
          <a:xfrm>
            <a:off x="1395730" y="2165985"/>
            <a:ext cx="3818890" cy="2705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94740" y="5148580"/>
            <a:ext cx="461581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police: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发现欺骗行为时，一定概率对欺骗者进行罚款、监禁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5"/>
          <a:stretch>
            <a:fillRect/>
          </a:stretch>
        </p:blipFill>
        <p:spPr>
          <a:xfrm>
            <a:off x="7274560" y="2535555"/>
            <a:ext cx="2779395" cy="1786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517640" y="5148580"/>
            <a:ext cx="461581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subsidy: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对于较早破产的角色给予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补贴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52183" y="3789868"/>
            <a:ext cx="5368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Source Han Sans SC Light" panose="020B0300000000000000" pitchFamily="34" charset="-128"/>
                <a:ea typeface="Source Han Sans SC Light" panose="020B0300000000000000" pitchFamily="34" charset="-128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Source Han Sans SC Light" panose="020B0300000000000000" pitchFamily="34" charset="-128"/>
                <a:ea typeface="Source Han Sans SC Light" panose="020B0300000000000000" pitchFamily="34" charset="-128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Source Han Sans SC Light" panose="020B0300000000000000" pitchFamily="34" charset="-128"/>
                <a:ea typeface="Source Han Sans SC Light" panose="020B0300000000000000" pitchFamily="34" charset="-128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Source Han Sans SC Light" panose="020B0300000000000000" pitchFamily="34" charset="-128"/>
                <a:ea typeface="Source Han Sans SC Light" panose="020B0300000000000000" pitchFamily="34" charset="-128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Source Han Sans SC Light" panose="020B0300000000000000" pitchFamily="34" charset="-128"/>
                <a:ea typeface="Source Han Sans SC Light" panose="020B0300000000000000" pitchFamily="34" charset="-128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Source Han Sans SC Light" panose="020B0300000000000000" pitchFamily="34" charset="-128"/>
              <a:ea typeface="Source Han Sans SC Light" panose="020B03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46727" y="4632957"/>
            <a:ext cx="2709553" cy="1096394"/>
            <a:chOff x="4746727" y="4772657"/>
            <a:chExt cx="2709553" cy="1096394"/>
          </a:xfrm>
        </p:grpSpPr>
        <p:sp>
          <p:nvSpPr>
            <p:cNvPr id="21" name="文本框 20"/>
            <p:cNvSpPr txBox="1"/>
            <p:nvPr/>
          </p:nvSpPr>
          <p:spPr>
            <a:xfrm>
              <a:off x="5316153" y="5593461"/>
              <a:ext cx="164084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2022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年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12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月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12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日</a:t>
              </a:r>
              <a:endParaRPr kumimoji="1" lang="zh-CN" altLang="en-US" sz="1200" spc="300" dirty="0">
                <a:solidFill>
                  <a:schemeClr val="bg1"/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99842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汇报人</a:t>
              </a:r>
              <a:endParaRPr kumimoji="1" lang="zh-CN" altLang="en-US" sz="1600" spc="900" dirty="0">
                <a:solidFill>
                  <a:schemeClr val="bg1"/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96987" y="4772657"/>
              <a:ext cx="1159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250" dirty="0">
                  <a:solidFill>
                    <a:schemeClr val="bg1"/>
                  </a:solidFill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指导老师</a:t>
              </a:r>
              <a:endParaRPr kumimoji="1" lang="zh-CN" altLang="en-US" sz="1600" spc="250" dirty="0">
                <a:solidFill>
                  <a:schemeClr val="bg1"/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46727" y="5111211"/>
              <a:ext cx="1137285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solidFill>
                    <a:schemeClr val="bg1"/>
                  </a:solidFill>
                  <a:latin typeface="Source Han Serif SC" panose="02020400000000000000" pitchFamily="18" charset="-128"/>
                  <a:ea typeface="Source Han Serif SC" panose="02020400000000000000" pitchFamily="18" charset="-128"/>
                </a:rPr>
                <a:t>史杰佳</a:t>
              </a:r>
              <a:endParaRPr kumimoji="1" lang="zh-CN" altLang="en-US" sz="2200" b="1" spc="300" dirty="0">
                <a:solidFill>
                  <a:schemeClr val="bg1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466743" y="5111211"/>
              <a:ext cx="819785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solidFill>
                    <a:schemeClr val="bg1"/>
                  </a:solidFill>
                  <a:latin typeface="Source Han Serif SC" panose="02020400000000000000" pitchFamily="18" charset="-128"/>
                  <a:ea typeface="Source Han Serif SC" panose="02020400000000000000" pitchFamily="18" charset="-128"/>
                </a:rPr>
                <a:t>邓岳</a:t>
              </a:r>
              <a:endParaRPr kumimoji="1" lang="zh-CN" altLang="en-US" sz="2200" b="1" spc="300" dirty="0">
                <a:solidFill>
                  <a:schemeClr val="bg1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endParaRPr>
            </a:p>
          </p:txBody>
        </p:sp>
        <p:cxnSp>
          <p:nvCxnSpPr>
            <p:cNvPr id="28" name="直线连接符 27"/>
            <p:cNvCxnSpPr/>
            <p:nvPr/>
          </p:nvCxnSpPr>
          <p:spPr>
            <a:xfrm flipH="1">
              <a:off x="6061727" y="5008857"/>
              <a:ext cx="149690" cy="20470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感谢大家观看</a:t>
            </a:r>
            <a:endParaRPr kumimoji="1" lang="zh-CN" altLang="en-US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  <a:latin typeface="Source Han Sans SC Heavy" panose="020B0500000000000000" pitchFamily="34" charset="-128"/>
              <a:ea typeface="Source Han Sans SC Heavy" panose="020B05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59074" y="1587570"/>
            <a:ext cx="3007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ZhenyanGB" panose="02010600030101010101" pitchFamily="2" charset="-122"/>
                <a:ea typeface="ZhenyanGB" panose="02010600030101010101" pitchFamily="2" charset="-122"/>
              </a:rPr>
              <a:t>01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ZhenyanGB" panose="02010600030101010101" pitchFamily="2" charset="-122"/>
              <a:ea typeface="ZhenyanGB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10342" y="3573006"/>
            <a:ext cx="5602147" cy="1398856"/>
            <a:chOff x="1138766" y="2958780"/>
            <a:chExt cx="5602147" cy="1398856"/>
          </a:xfrm>
        </p:grpSpPr>
        <p:sp>
          <p:nvSpPr>
            <p:cNvPr id="14" name="文本框 13"/>
            <p:cNvSpPr txBox="1"/>
            <p:nvPr/>
          </p:nvSpPr>
          <p:spPr>
            <a:xfrm>
              <a:off x="1654599" y="2958780"/>
              <a:ext cx="3994785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    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选题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动机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8766" y="3835666"/>
              <a:ext cx="560214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74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选题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动机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0220" y="2078923"/>
            <a:ext cx="7792860" cy="26542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9605" y="1144905"/>
            <a:ext cx="11048365" cy="14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信任游戏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你面前有一台机器，放入一枚硬币，对方得到三枚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双方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都可以选择【合作】或【欺骗】</a:t>
            </a: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5" y="3035300"/>
            <a:ext cx="8978265" cy="3368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74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选题动机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3860" y="2007235"/>
            <a:ext cx="219456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万年小粉红：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永远合作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394518" y="3287078"/>
            <a:ext cx="771525" cy="1133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578485" y="1871980"/>
            <a:ext cx="914400" cy="1162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49605" y="1073785"/>
            <a:ext cx="110483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Source Han Serif SC Heavy" panose="02020400000000000000" pitchFamily="18" charset="-128"/>
                <a:ea typeface="Source Han Serif SC Heavy" panose="02020400000000000000" pitchFamily="18" charset="-128"/>
              </a:rPr>
              <a:t>角色</a:t>
            </a:r>
            <a:endParaRPr kumimoji="1" lang="zh-CN" altLang="en-US" sz="2800" b="1" spc="300" dirty="0">
              <a:latin typeface="Source Han Serif SC Heavy" panose="02020400000000000000" pitchFamily="18" charset="-128"/>
              <a:ea typeface="Source Han Serif SC Heavy" panose="02020400000000000000" pitchFamily="18" charset="-128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4082098" y="1905318"/>
            <a:ext cx="733425" cy="109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135245" y="1988185"/>
            <a:ext cx="19856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千年老油条：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永远欺骗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7659688" y="1766888"/>
            <a:ext cx="962024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947150" y="1989455"/>
            <a:ext cx="27419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胡乱来：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随机合作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欺骗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8"/>
          <a:stretch>
            <a:fillRect/>
          </a:stretch>
        </p:blipFill>
        <p:spPr>
          <a:xfrm>
            <a:off x="659448" y="3181350"/>
            <a:ext cx="752475" cy="127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73860" y="3208020"/>
            <a:ext cx="252031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黑帮老铁：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先合作，被欺骗一次就永不合作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7320" y="3208655"/>
            <a:ext cx="221615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复读机：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先合作，然后复制玩家动作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9"/>
          <a:stretch>
            <a:fillRect/>
          </a:stretch>
        </p:blipFill>
        <p:spPr>
          <a:xfrm>
            <a:off x="7659688" y="3287395"/>
            <a:ext cx="790575" cy="110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8851265" y="3188335"/>
            <a:ext cx="31832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复读鸭：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类似复读机，但被欺骗两次才反击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0"/>
          <a:stretch>
            <a:fillRect/>
          </a:stretch>
        </p:blipFill>
        <p:spPr>
          <a:xfrm>
            <a:off x="578168" y="4867910"/>
            <a:ext cx="733425" cy="110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673860" y="4642485"/>
            <a:ext cx="41694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一根筋：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先合作，如果玩家合作，下一轮做相同动作；若玩家欺骗，下一轮做相反动作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1"/>
          <a:stretch>
            <a:fillRect/>
          </a:stretch>
        </p:blipFill>
        <p:spPr>
          <a:xfrm>
            <a:off x="6098223" y="4897755"/>
            <a:ext cx="790575" cy="1181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889115" y="4631055"/>
            <a:ext cx="51460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福尔摩星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儿：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前四轮：合作、欺骗、合作、合作。若一直被合作，则做老油条；只要被欺骗一次，就做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复读机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74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选题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动机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080" y="1407160"/>
            <a:ext cx="6038215" cy="2251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信任的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进化：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通过角色两两配对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擂台战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低分淘汰高分繁殖的方式，来探究囚徒困境中各种情况下不同角色的获胜情况，进而探讨信任相关的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理论问题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080" y="3962400"/>
            <a:ext cx="6216650" cy="1851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我们的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模拟：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通过角色自由运动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相遇交易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消耗淘汰的方式，探究囚徒困境基础上，不同情况下各角色的存活情况，进而探讨信任相关的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理论问题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60" y="1125220"/>
            <a:ext cx="2597150" cy="2533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270" y="1581150"/>
            <a:ext cx="2408555" cy="226822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8996045" y="3024505"/>
            <a:ext cx="627380" cy="4159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780" y="4631690"/>
            <a:ext cx="2618740" cy="1436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00" y="4091940"/>
            <a:ext cx="2007235" cy="2004695"/>
          </a:xfrm>
          <a:prstGeom prst="rect">
            <a:avLst/>
          </a:prstGeom>
        </p:spPr>
      </p:pic>
      <p:sp>
        <p:nvSpPr>
          <p:cNvPr id="10" name="加号 9"/>
          <p:cNvSpPr/>
          <p:nvPr/>
        </p:nvSpPr>
        <p:spPr>
          <a:xfrm>
            <a:off x="8738870" y="4981575"/>
            <a:ext cx="756920" cy="7366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0161"/>
            <a:ext cx="12192000" cy="6847842"/>
            <a:chOff x="0" y="-1"/>
            <a:chExt cx="12192000" cy="684784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4317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74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8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选题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动机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605" y="1508125"/>
            <a:ext cx="11152505" cy="4594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为什么选择这个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题目？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en-US" altLang="zh-CN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1. 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有趣：让学习过程不那么枯燥、让大家听起来有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兴趣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2. 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锻炼：从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0-1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进行问题模拟，达到充分入门模拟语言的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目的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3. 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意义：理论基于政治科学家阿克塞尔罗的《合作的进化》，研究信任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问题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18886" y="1587570"/>
            <a:ext cx="248793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ZhenyanGB" panose="02010600030101010101" pitchFamily="2" charset="-122"/>
                <a:ea typeface="ZhenyanGB" panose="02010600030101010101" pitchFamily="2" charset="-122"/>
              </a:rPr>
              <a:t>02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ZhenyanGB" panose="02010600030101010101" pitchFamily="2" charset="-122"/>
              <a:ea typeface="ZhenyanGB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10342" y="3573006"/>
            <a:ext cx="5602147" cy="1398856"/>
            <a:chOff x="1138766" y="2958780"/>
            <a:chExt cx="5602147" cy="1398856"/>
          </a:xfrm>
        </p:grpSpPr>
        <p:sp>
          <p:nvSpPr>
            <p:cNvPr id="14" name="文本框 13"/>
            <p:cNvSpPr txBox="1"/>
            <p:nvPr/>
          </p:nvSpPr>
          <p:spPr>
            <a:xfrm>
              <a:off x="1654599" y="2958780"/>
              <a:ext cx="398526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    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仿真</a:t>
              </a:r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Source Han Sans SC Heavy" panose="020B0500000000000000" pitchFamily="34" charset="-128"/>
                  <a:ea typeface="Source Han Sans SC Heavy" panose="020B0500000000000000" pitchFamily="34" charset="-128"/>
                </a:rPr>
                <a:t>工具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38766" y="3835666"/>
              <a:ext cx="560214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SC Light" panose="020B0300000000000000" pitchFamily="34" charset="-128"/>
                <a:ea typeface="Source Han Sans SC Light" panose="020B03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52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仿真工具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605" y="1033145"/>
            <a:ext cx="1104836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仿真工具</a:t>
            </a:r>
            <a:r>
              <a:rPr kumimoji="1" lang="zh-CN" altLang="en-US" sz="2800" b="1" spc="300" dirty="0">
                <a:latin typeface="黑体" panose="02010609060101010101" charset="-122"/>
                <a:ea typeface="黑体" panose="02010609060101010101" charset="-122"/>
              </a:rPr>
              <a:t>选择</a:t>
            </a:r>
            <a:endParaRPr kumimoji="1" lang="zh-CN" altLang="en-US" sz="28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4"/>
          <a:srcRect b="15663"/>
          <a:stretch>
            <a:fillRect/>
          </a:stretch>
        </p:blipFill>
        <p:spPr>
          <a:xfrm>
            <a:off x="979170" y="1979930"/>
            <a:ext cx="2279015" cy="72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982085" y="1896745"/>
            <a:ext cx="68395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anylogic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：适合做混合系统仿真，但学习较困难，时间周期长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5"/>
          <a:stretch>
            <a:fillRect/>
          </a:stretch>
        </p:blipFill>
        <p:spPr>
          <a:xfrm>
            <a:off x="789305" y="3082925"/>
            <a:ext cx="2643505" cy="739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982085" y="3020695"/>
            <a:ext cx="68395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Vensim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：适合流程图模型的模拟，可以进行图示化编程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6"/>
          <a:stretch>
            <a:fillRect/>
          </a:stretch>
        </p:blipFill>
        <p:spPr>
          <a:xfrm>
            <a:off x="1410970" y="3996055"/>
            <a:ext cx="943610" cy="915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982085" y="4042410"/>
            <a:ext cx="68395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sz="2000" b="1" spc="300" dirty="0">
                <a:latin typeface="黑体" panose="02010609060101010101" charset="-122"/>
                <a:ea typeface="黑体" panose="02010609060101010101" charset="-122"/>
              </a:rPr>
              <a:t>Netlogo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：多主体建模仿真，适合探索微观个体行为互动，但语法相对新奇，有学习成本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7"/>
          <a:stretch>
            <a:fillRect/>
          </a:stretch>
        </p:blipFill>
        <p:spPr>
          <a:xfrm>
            <a:off x="877570" y="4933950"/>
            <a:ext cx="2352675" cy="1311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982085" y="5195570"/>
            <a:ext cx="69830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hangingPunct="0">
              <a:lnSpc>
                <a:spcPct val="130000"/>
              </a:lnSpc>
            </a:pP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Unity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：跨平台的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2D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kumimoji="1" lang="en-US" altLang="zh-CN" sz="2000" b="1" spc="300" dirty="0">
                <a:latin typeface="黑体" panose="02010609060101010101" charset="-122"/>
                <a:ea typeface="黑体" panose="02010609060101010101" charset="-122"/>
              </a:rPr>
              <a:t>3D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游戏引擎，可以进行建筑可视化、三维动画等创作</a:t>
            </a:r>
            <a:r>
              <a:rPr kumimoji="1" lang="zh-CN" altLang="en-US" sz="2000" b="1" spc="300" dirty="0">
                <a:latin typeface="黑体" panose="02010609060101010101" charset="-122"/>
                <a:ea typeface="黑体" panose="02010609060101010101" charset="-122"/>
              </a:rPr>
              <a:t>模拟</a:t>
            </a:r>
            <a:endParaRPr kumimoji="1" lang="zh-CN" altLang="en-US" sz="2000" b="1" spc="3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b56affab-9423-497b-837d-05871a7a7086"/>
  <p:tag name="COMMONDATA" val="eyJoZGlkIjoiYTcxNjM5YjljYWIwNGEzNjZkNjI0ODVjZWQ4NjRjMjUifQ==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2104</Words>
  <Application>WPS 演示</Application>
  <PresentationFormat>宽屏</PresentationFormat>
  <Paragraphs>372</Paragraphs>
  <Slides>23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51" baseType="lpstr">
      <vt:lpstr>Arial</vt:lpstr>
      <vt:lpstr>宋体</vt:lpstr>
      <vt:lpstr>Wingdings</vt:lpstr>
      <vt:lpstr>Source Han Sans SC Heavy</vt:lpstr>
      <vt:lpstr>Yu Gothic UI</vt:lpstr>
      <vt:lpstr>Source Han Sans SC Light</vt:lpstr>
      <vt:lpstr>Source Han Serif SC</vt:lpstr>
      <vt:lpstr>Source Han Sans SC Medium</vt:lpstr>
      <vt:lpstr>Source Han Sans SC</vt:lpstr>
      <vt:lpstr>Source Han Sans SC Normal</vt:lpstr>
      <vt:lpstr>ZhenyanGB</vt:lpstr>
      <vt:lpstr>Yu Gothic UI Semilight</vt:lpstr>
      <vt:lpstr>Source Han Serif SC Heavy</vt:lpstr>
      <vt:lpstr>Yu Gothic UI Light</vt:lpstr>
      <vt:lpstr>Kozuka Mincho Pro R</vt:lpstr>
      <vt:lpstr>微软雅黑</vt:lpstr>
      <vt:lpstr>Arial Unicode MS</vt:lpstr>
      <vt:lpstr>等线</vt:lpstr>
      <vt:lpstr>YouSheBiaoTiHei</vt:lpstr>
      <vt:lpstr>Century Gothic</vt:lpstr>
      <vt:lpstr>华文琥珀</vt:lpstr>
      <vt:lpstr>黑体</vt:lpstr>
      <vt:lpstr>Calibri Light</vt:lpstr>
      <vt:lpstr>等线 Light</vt:lpstr>
      <vt:lpstr>Calibri</vt:lpstr>
      <vt:lpstr>汉仪雅酷黑简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86152</cp:lastModifiedBy>
  <cp:revision>110</cp:revision>
  <dcterms:created xsi:type="dcterms:W3CDTF">2019-03-21T14:55:00Z</dcterms:created>
  <dcterms:modified xsi:type="dcterms:W3CDTF">2022-12-12T07:49:06Z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2052-11.1.0.12763</vt:lpwstr>
  </property>
  <property fmtid="{D5CDD505-2E9C-101B-9397-08002B2CF9AE}" pid="12" name="ICV">
    <vt:lpwstr>5503C94757D243F88414FF5BFBC2871E</vt:lpwstr>
  </property>
</Properties>
</file>